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Kanit Light"/>
      <p:regular r:id="rId15"/>
    </p:embeddedFon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Martel Sans"/>
      <p:regular r:id="rId19"/>
    </p:embeddedFont>
    <p:embeddedFont>
      <p:font typeface="Mart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Analyzing 3,900 customer transactions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761881"/>
            <a:ext cx="2087404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829866"/>
            <a:ext cx="18152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788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Understanding Our Data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14991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793790" y="41817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Transactions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67213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 purchases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407093" y="314991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3407093" y="41817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407093" y="467213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attributes covering demographics and behavior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20395" y="314991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37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6020395" y="41817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020395" y="467213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Only in Review Rating column, handled via median imputation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37889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Dataset includes customer demographics, purchase details, shopping behavior metrics, and subscription status across clothing, footwear, accessories, and outerwear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11568"/>
            <a:ext cx="223480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37066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241584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187172"/>
            <a:ext cx="16752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48063"/>
            <a:ext cx="9853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Preparation &amp; Feature Engineering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69700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052048"/>
            <a:ext cx="4196358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226356"/>
            <a:ext cx="3414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71677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Imported dataset using pandas, examined structure with df.info() and summary statistics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269700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052048"/>
            <a:ext cx="4196358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226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371677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269700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052048"/>
            <a:ext cx="4196358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226356"/>
            <a:ext cx="3022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371677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Renamed columns to snake_case format for consistency and readability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20231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557361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731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22208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age_group categories and converted purchase frequency to numeric days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20231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557361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731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22208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Removed redundant promo_code_used column after confirming it matched discount_applied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7438"/>
            <a:ext cx="7127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 Transformations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831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Age Segmentation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33529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Grouped customers into four meaningful segments for targeted analysis: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280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Young Adult (18-30)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7027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Adult (31-45)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1247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Middle-aged (46-60)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9546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Senior (60+)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683192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Purchase Frequency Mapping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376058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Converted textual frequencies to numeric days between purchases: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053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Weekly → 7 days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4955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Fortnightly → 14 days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93776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Monthly → 30 days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37996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Quarterly → 90 days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194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69507" y="2674144"/>
            <a:ext cx="1396841" cy="329327"/>
          </a:xfrm>
          <a:prstGeom prst="roundRect">
            <a:avLst>
              <a:gd name="adj" fmla="val 17891"/>
            </a:avLst>
          </a:prstGeom>
          <a:solidFill>
            <a:srgbClr val="DFECE9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4639" y="2768679"/>
            <a:ext cx="140256" cy="140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85023" y="2726650"/>
            <a:ext cx="976193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SQL ANALYSIS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1769507" y="3084314"/>
            <a:ext cx="6851928" cy="54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Business Insights from Transactions</a:t>
            </a:r>
            <a:endParaRPr lang="en-US" sz="3450" dirty="0"/>
          </a:p>
        </p:txBody>
      </p:sp>
      <p:sp>
        <p:nvSpPr>
          <p:cNvPr id="7" name="Shape 3"/>
          <p:cNvSpPr/>
          <p:nvPr/>
        </p:nvSpPr>
        <p:spPr>
          <a:xfrm>
            <a:off x="1769507" y="4158258"/>
            <a:ext cx="5457944" cy="1576626"/>
          </a:xfrm>
          <a:prstGeom prst="roundRect">
            <a:avLst>
              <a:gd name="adj" fmla="val 6960"/>
            </a:avLst>
          </a:prstGeom>
          <a:solidFill>
            <a:srgbClr val="FFFFFF"/>
          </a:solidFill>
          <a:ln/>
        </p:spPr>
      </p:sp>
      <p:sp>
        <p:nvSpPr>
          <p:cNvPr id="8" name="Shape 4"/>
          <p:cNvSpPr/>
          <p:nvPr/>
        </p:nvSpPr>
        <p:spPr>
          <a:xfrm>
            <a:off x="1769507" y="4135398"/>
            <a:ext cx="5457944" cy="91440"/>
          </a:xfrm>
          <a:prstGeom prst="roundRect">
            <a:avLst>
              <a:gd name="adj" fmla="val 80545"/>
            </a:avLst>
          </a:prstGeom>
          <a:solidFill>
            <a:srgbClr val="437066"/>
          </a:solidFill>
          <a:ln/>
        </p:spPr>
      </p:sp>
      <p:sp>
        <p:nvSpPr>
          <p:cNvPr id="9" name="Shape 5"/>
          <p:cNvSpPr/>
          <p:nvPr/>
        </p:nvSpPr>
        <p:spPr>
          <a:xfrm>
            <a:off x="4235410" y="3895249"/>
            <a:ext cx="526018" cy="526018"/>
          </a:xfrm>
          <a:prstGeom prst="roundRect">
            <a:avLst>
              <a:gd name="adj" fmla="val 173834"/>
            </a:avLst>
          </a:prstGeom>
          <a:solidFill>
            <a:srgbClr val="437066"/>
          </a:solidFill>
          <a:ln/>
        </p:spPr>
      </p:sp>
      <p:sp>
        <p:nvSpPr>
          <p:cNvPr id="10" name="Text 6"/>
          <p:cNvSpPr/>
          <p:nvPr/>
        </p:nvSpPr>
        <p:spPr>
          <a:xfrm>
            <a:off x="4393168" y="4026694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967627" y="4596646"/>
            <a:ext cx="219194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Revenue by Gender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1967627" y="4975741"/>
            <a:ext cx="5061704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Male customers generated $157,890 vs. Female $75,191 in total revenue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7402711" y="4158258"/>
            <a:ext cx="5458063" cy="1576626"/>
          </a:xfrm>
          <a:prstGeom prst="roundRect">
            <a:avLst>
              <a:gd name="adj" fmla="val 6960"/>
            </a:avLst>
          </a:prstGeom>
          <a:solidFill>
            <a:srgbClr val="FFFFFF"/>
          </a:solidFill>
          <a:ln/>
        </p:spPr>
      </p:sp>
      <p:sp>
        <p:nvSpPr>
          <p:cNvPr id="14" name="Shape 10"/>
          <p:cNvSpPr/>
          <p:nvPr/>
        </p:nvSpPr>
        <p:spPr>
          <a:xfrm>
            <a:off x="7402711" y="4135398"/>
            <a:ext cx="5458063" cy="91440"/>
          </a:xfrm>
          <a:prstGeom prst="roundRect">
            <a:avLst>
              <a:gd name="adj" fmla="val 80545"/>
            </a:avLst>
          </a:prstGeom>
          <a:solidFill>
            <a:srgbClr val="437066"/>
          </a:solidFill>
          <a:ln/>
        </p:spPr>
      </p:sp>
      <p:sp>
        <p:nvSpPr>
          <p:cNvPr id="15" name="Shape 11"/>
          <p:cNvSpPr/>
          <p:nvPr/>
        </p:nvSpPr>
        <p:spPr>
          <a:xfrm>
            <a:off x="9868733" y="3895249"/>
            <a:ext cx="526018" cy="526018"/>
          </a:xfrm>
          <a:prstGeom prst="roundRect">
            <a:avLst>
              <a:gd name="adj" fmla="val 173834"/>
            </a:avLst>
          </a:prstGeom>
          <a:solidFill>
            <a:srgbClr val="437066"/>
          </a:solidFill>
          <a:ln/>
        </p:spPr>
      </p:sp>
      <p:sp>
        <p:nvSpPr>
          <p:cNvPr id="16" name="Text 12"/>
          <p:cNvSpPr/>
          <p:nvPr/>
        </p:nvSpPr>
        <p:spPr>
          <a:xfrm>
            <a:off x="10026491" y="4026694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7600831" y="4596646"/>
            <a:ext cx="219194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Top-Rated Products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7600831" y="4975741"/>
            <a:ext cx="5061823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Gloves (3.86), Sandals (3.84), and Boots (3.82) lead in customer satisfaction</a:t>
            </a:r>
            <a:endParaRPr lang="en-US" sz="1350" dirty="0"/>
          </a:p>
        </p:txBody>
      </p:sp>
      <p:sp>
        <p:nvSpPr>
          <p:cNvPr id="19" name="Shape 15"/>
          <p:cNvSpPr/>
          <p:nvPr/>
        </p:nvSpPr>
        <p:spPr>
          <a:xfrm>
            <a:off x="1769507" y="6173153"/>
            <a:ext cx="5457944" cy="1576626"/>
          </a:xfrm>
          <a:prstGeom prst="roundRect">
            <a:avLst>
              <a:gd name="adj" fmla="val 6960"/>
            </a:avLst>
          </a:prstGeom>
          <a:solidFill>
            <a:srgbClr val="FFFFFF"/>
          </a:solidFill>
          <a:ln/>
        </p:spPr>
      </p:sp>
      <p:sp>
        <p:nvSpPr>
          <p:cNvPr id="20" name="Shape 16"/>
          <p:cNvSpPr/>
          <p:nvPr/>
        </p:nvSpPr>
        <p:spPr>
          <a:xfrm>
            <a:off x="1769507" y="6150293"/>
            <a:ext cx="5457944" cy="91440"/>
          </a:xfrm>
          <a:prstGeom prst="roundRect">
            <a:avLst>
              <a:gd name="adj" fmla="val 80545"/>
            </a:avLst>
          </a:prstGeom>
          <a:solidFill>
            <a:srgbClr val="437066"/>
          </a:solidFill>
          <a:ln/>
        </p:spPr>
      </p:sp>
      <p:sp>
        <p:nvSpPr>
          <p:cNvPr id="21" name="Shape 17"/>
          <p:cNvSpPr/>
          <p:nvPr/>
        </p:nvSpPr>
        <p:spPr>
          <a:xfrm>
            <a:off x="4235410" y="5910143"/>
            <a:ext cx="526018" cy="526018"/>
          </a:xfrm>
          <a:prstGeom prst="roundRect">
            <a:avLst>
              <a:gd name="adj" fmla="val 173834"/>
            </a:avLst>
          </a:prstGeom>
          <a:solidFill>
            <a:srgbClr val="437066"/>
          </a:solidFill>
          <a:ln/>
        </p:spPr>
      </p:sp>
      <p:sp>
        <p:nvSpPr>
          <p:cNvPr id="22" name="Text 18"/>
          <p:cNvSpPr/>
          <p:nvPr/>
        </p:nvSpPr>
        <p:spPr>
          <a:xfrm>
            <a:off x="4393168" y="6041588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650" dirty="0"/>
          </a:p>
        </p:txBody>
      </p:sp>
      <p:sp>
        <p:nvSpPr>
          <p:cNvPr id="23" name="Text 19"/>
          <p:cNvSpPr/>
          <p:nvPr/>
        </p:nvSpPr>
        <p:spPr>
          <a:xfrm>
            <a:off x="1967627" y="6611541"/>
            <a:ext cx="219194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Shipping Preferences</a:t>
            </a:r>
            <a:endParaRPr lang="en-US" sz="1700" dirty="0"/>
          </a:p>
        </p:txBody>
      </p:sp>
      <p:sp>
        <p:nvSpPr>
          <p:cNvPr id="24" name="Text 20"/>
          <p:cNvSpPr/>
          <p:nvPr/>
        </p:nvSpPr>
        <p:spPr>
          <a:xfrm>
            <a:off x="1967627" y="6990636"/>
            <a:ext cx="5061704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Express shipping customers spend $60.48 avg vs. $58.46 for Standard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7402711" y="6173153"/>
            <a:ext cx="5458063" cy="1576626"/>
          </a:xfrm>
          <a:prstGeom prst="roundRect">
            <a:avLst>
              <a:gd name="adj" fmla="val 6960"/>
            </a:avLst>
          </a:prstGeom>
          <a:solidFill>
            <a:srgbClr val="FFFFFF"/>
          </a:solidFill>
          <a:ln/>
        </p:spPr>
      </p:sp>
      <p:sp>
        <p:nvSpPr>
          <p:cNvPr id="26" name="Shape 22"/>
          <p:cNvSpPr/>
          <p:nvPr/>
        </p:nvSpPr>
        <p:spPr>
          <a:xfrm>
            <a:off x="7402711" y="6150293"/>
            <a:ext cx="5458063" cy="91440"/>
          </a:xfrm>
          <a:prstGeom prst="roundRect">
            <a:avLst>
              <a:gd name="adj" fmla="val 80545"/>
            </a:avLst>
          </a:prstGeom>
          <a:solidFill>
            <a:srgbClr val="437066"/>
          </a:solidFill>
          <a:ln/>
        </p:spPr>
      </p:sp>
      <p:sp>
        <p:nvSpPr>
          <p:cNvPr id="27" name="Shape 23"/>
          <p:cNvSpPr/>
          <p:nvPr/>
        </p:nvSpPr>
        <p:spPr>
          <a:xfrm>
            <a:off x="9868733" y="5910143"/>
            <a:ext cx="526018" cy="526018"/>
          </a:xfrm>
          <a:prstGeom prst="roundRect">
            <a:avLst>
              <a:gd name="adj" fmla="val 173834"/>
            </a:avLst>
          </a:prstGeom>
          <a:solidFill>
            <a:srgbClr val="437066"/>
          </a:solidFill>
          <a:ln/>
        </p:spPr>
      </p:sp>
      <p:sp>
        <p:nvSpPr>
          <p:cNvPr id="28" name="Text 24"/>
          <p:cNvSpPr/>
          <p:nvPr/>
        </p:nvSpPr>
        <p:spPr>
          <a:xfrm>
            <a:off x="10026491" y="6041588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650" dirty="0"/>
          </a:p>
        </p:txBody>
      </p:sp>
      <p:sp>
        <p:nvSpPr>
          <p:cNvPr id="29" name="Text 25"/>
          <p:cNvSpPr/>
          <p:nvPr/>
        </p:nvSpPr>
        <p:spPr>
          <a:xfrm>
            <a:off x="7600831" y="6611541"/>
            <a:ext cx="219194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Discount Impact</a:t>
            </a:r>
            <a:endParaRPr lang="en-US" sz="1700" dirty="0"/>
          </a:p>
        </p:txBody>
      </p:sp>
      <p:sp>
        <p:nvSpPr>
          <p:cNvPr id="30" name="Text 26"/>
          <p:cNvSpPr/>
          <p:nvPr/>
        </p:nvSpPr>
        <p:spPr>
          <a:xfrm>
            <a:off x="7600831" y="6990636"/>
            <a:ext cx="5061823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Hat (50%), Sneakers (49.66%), and Coat (49.07%) have highest discount rates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55488" y="379452"/>
            <a:ext cx="5027295" cy="43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Segmentation Analysis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3503414" y="1981795"/>
            <a:ext cx="16954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80%</a:t>
            </a:r>
            <a:endParaRPr lang="en-US" sz="2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319" y="1120259"/>
            <a:ext cx="2067758" cy="20677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89722" y="3360182"/>
            <a:ext cx="172307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Loyal Customers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955488" y="3658076"/>
            <a:ext cx="2791539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3,116 customers with 10+ previous purchases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6467237" y="1981795"/>
            <a:ext cx="16954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18%</a:t>
            </a:r>
            <a:endParaRPr lang="en-US" sz="2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42" y="1120259"/>
            <a:ext cx="2067758" cy="20677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53545" y="3360182"/>
            <a:ext cx="172307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Returning Customers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919311" y="3658076"/>
            <a:ext cx="2791539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701 customers with 2-10 previous purchases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9431179" y="1981795"/>
            <a:ext cx="16954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2%</a:t>
            </a:r>
            <a:endParaRPr lang="en-US" sz="2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084" y="1120259"/>
            <a:ext cx="2067758" cy="20677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417368" y="3360182"/>
            <a:ext cx="172307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New Customers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8883134" y="3658076"/>
            <a:ext cx="279165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83 first-time buyers in the dataset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2955488" y="4391858"/>
            <a:ext cx="206775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Subscription Insights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2955488" y="4788098"/>
            <a:ext cx="5097066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Among repeat buyers with 5+ purchases: 958 are subscribers while 2,518 are not. This reveals significant opportunity to convert loyal non-subscribers.</a:t>
            </a:r>
            <a:endParaRPr lang="en-US" sz="10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407" y="4409122"/>
            <a:ext cx="3285887" cy="32858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30052" y="649248"/>
            <a:ext cx="2126813" cy="360878"/>
          </a:xfrm>
          <a:prstGeom prst="roundRect">
            <a:avLst>
              <a:gd name="adj" fmla="val 17124"/>
            </a:avLst>
          </a:prstGeom>
          <a:noFill/>
          <a:ln w="7620">
            <a:solidFill>
              <a:srgbClr val="437066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7924" y="756166"/>
            <a:ext cx="147042" cy="1470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68428" y="711994"/>
            <a:ext cx="1670566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POWER BI DASHBOARD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130052" y="1083588"/>
            <a:ext cx="5475565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Interactive Visual Analytics</a:t>
            </a:r>
            <a:endParaRPr lang="en-US" sz="3600" dirty="0"/>
          </a:p>
        </p:txBody>
      </p:sp>
      <p:sp>
        <p:nvSpPr>
          <p:cNvPr id="7" name="Shape 3"/>
          <p:cNvSpPr/>
          <p:nvPr/>
        </p:nvSpPr>
        <p:spPr>
          <a:xfrm>
            <a:off x="6130052" y="1934170"/>
            <a:ext cx="7856696" cy="1074777"/>
          </a:xfrm>
          <a:prstGeom prst="roundRect">
            <a:avLst>
              <a:gd name="adj" fmla="val 718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21504" y="2125623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3.9K Customers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321504" y="2523172"/>
            <a:ext cx="747379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 analyzed across all segments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130052" y="3192780"/>
            <a:ext cx="7856696" cy="1074777"/>
          </a:xfrm>
          <a:prstGeom prst="roundRect">
            <a:avLst>
              <a:gd name="adj" fmla="val 718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21504" y="3384232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$59.76 Avg Purchase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6321504" y="3781782"/>
            <a:ext cx="747379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Consistent spending across categories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6130052" y="4451390"/>
            <a:ext cx="7856696" cy="1074777"/>
          </a:xfrm>
          <a:prstGeom prst="roundRect">
            <a:avLst>
              <a:gd name="adj" fmla="val 718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21504" y="4642842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3.75 Avg Rating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6321504" y="5040392"/>
            <a:ext cx="747379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Strong customer satisfaction overall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6130052" y="5709999"/>
            <a:ext cx="7856696" cy="1074777"/>
          </a:xfrm>
          <a:prstGeom prst="roundRect">
            <a:avLst>
              <a:gd name="adj" fmla="val 718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6321504" y="5901452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73% Non-Subscribers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6321504" y="6299002"/>
            <a:ext cx="747379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Major conversion opportunity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6130052" y="6991588"/>
            <a:ext cx="785669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Dashboard reveals Clothing dominates revenue (~$100K), Young Adults lead spending ($62K), and most customers prefer free shipping options.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85982" y="535305"/>
            <a:ext cx="2947630" cy="364212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02187" y="639842"/>
            <a:ext cx="155019" cy="1550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4716" y="593408"/>
            <a:ext cx="24826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STRATEGIC RECOMMENDATIONS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185982" y="984290"/>
            <a:ext cx="6527244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Actionable Business Strategies</a:t>
            </a:r>
            <a:endParaRPr lang="en-US" sz="3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82" y="1880473"/>
            <a:ext cx="968931" cy="11627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627" y="2074188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348627" y="2493169"/>
            <a:ext cx="1109567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Promote exclusive benefits to convert the 73% non-subscriber base, especially among loyal repeat buyers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982" y="3043237"/>
            <a:ext cx="968931" cy="116276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48627" y="3236952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Loyalty Programs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2348627" y="3655933"/>
            <a:ext cx="1109567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Reward repeat buyers to accelerate movement from Returning to Loyal customer segments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982" y="4206002"/>
            <a:ext cx="968931" cy="116276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48627" y="4399717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Optimize Discounts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2348627" y="4818698"/>
            <a:ext cx="1109567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Balance promotional strategies to boost sales while protecting profit margins across categories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982" y="5368766"/>
            <a:ext cx="968931" cy="116276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348627" y="5562481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Highlight Top Products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2348627" y="5981462"/>
            <a:ext cx="1109567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Feature high-rated items like Gloves and Sandals prominently in marketing campaigns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982" y="6531531"/>
            <a:ext cx="968931" cy="116276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348627" y="6725245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2348627" y="7144226"/>
            <a:ext cx="1109567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 efforts on Young Adults and express-shipping users who demonstrate higher spending patterns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2026-01-20T17:18:50Z</dcterms:created>
  <dcterms:modified xsi:type="dcterms:W3CDTF">2026-01-20T17:18:50Z</dcterms:modified>
</cp:coreProperties>
</file>